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9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02C"/>
    <a:srgbClr val="123BA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936" y="-4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pPr/>
              <a:t>12/10/2025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09752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pPr/>
              <a:t>12/10/2025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87977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pPr/>
              <a:t>12/10/2025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7033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pPr/>
              <a:t>12/10/2025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86622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pPr/>
              <a:t>12/10/2025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55896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pPr/>
              <a:t>12/10/2025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9975098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pPr/>
              <a:t>12/10/2025</a:t>
            </a:fld>
            <a:endParaRPr lang="en-US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91994714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pPr/>
              <a:t>12/10/2025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9742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pPr/>
              <a:t>12/10/2025</a:t>
            </a:fld>
            <a:endParaRPr lang="en-US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40944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pPr/>
              <a:t>12/10/2025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15439884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pPr/>
              <a:t>12/10/2025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49152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pPr/>
              <a:t>12/10/2025</a:t>
            </a:fld>
            <a:endParaRPr lang="en-US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05851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" y="2064183"/>
            <a:ext cx="12192000" cy="1540482"/>
          </a:xfrm>
          <a:solidFill>
            <a:srgbClr val="1E202C"/>
          </a:solidFill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КУРСОВОЙ ПРОЕКТ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47454" y="3756280"/>
            <a:ext cx="7897091" cy="1175153"/>
          </a:xfrm>
        </p:spPr>
        <p:txBody>
          <a:bodyPr/>
          <a:lstStyle/>
          <a:p>
            <a:r>
              <a:rPr lang="ru-RU" b="1" dirty="0" smtClean="0">
                <a:solidFill>
                  <a:srgbClr val="002060"/>
                </a:solidFill>
              </a:rPr>
              <a:t>Тема: </a:t>
            </a:r>
            <a:r>
              <a:rPr lang="ru-RU" b="1" dirty="0" smtClean="0"/>
              <a:t>Разработка автоматизированной информационной системы ресторана европейской кухни </a:t>
            </a:r>
            <a:r>
              <a:rPr lang="ru-RU" b="1" dirty="0"/>
              <a:t>на базе платформы .NET</a:t>
            </a:r>
            <a:r>
              <a:rPr lang="ru-RU" b="1" dirty="0" smtClean="0"/>
              <a:t>.</a:t>
            </a:r>
            <a:endParaRPr lang="ru-RU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048000" y="202935"/>
            <a:ext cx="66692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Министерство </a:t>
            </a: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образования и науки Нижегородской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области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Государственное бюджетное профессиональное </a:t>
            </a:r>
            <a:b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образовательное учреждение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«Заволжский автомоторный техникум»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(ГБПОУ ЗАМТ)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66425014"/>
              </p:ext>
            </p:extLst>
          </p:nvPr>
        </p:nvGraphicFramePr>
        <p:xfrm>
          <a:off x="858541" y="5083049"/>
          <a:ext cx="10723419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77765">
                  <a:extLst>
                    <a:ext uri="{9D8B030D-6E8A-4147-A177-3AD203B41FA5}">
                      <a16:colId xmlns:a16="http://schemas.microsoft.com/office/drawing/2014/main" xmlns="" val="856406293"/>
                    </a:ext>
                  </a:extLst>
                </a:gridCol>
                <a:gridCol w="5145654">
                  <a:extLst>
                    <a:ext uri="{9D8B030D-6E8A-4147-A177-3AD203B41FA5}">
                      <a16:colId xmlns:a16="http://schemas.microsoft.com/office/drawing/2014/main" xmlns="" val="3577592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Выполнил: </a:t>
                      </a:r>
                      <a:r>
                        <a:rPr lang="ru-RU" baseline="0" dirty="0" err="1" smtClean="0"/>
                        <a:t>Мудров</a:t>
                      </a:r>
                      <a:r>
                        <a:rPr lang="ru-RU" baseline="0" dirty="0" smtClean="0"/>
                        <a:t> Максим  Андреевич</a:t>
                      </a:r>
                      <a:endParaRPr lang="ru-RU" dirty="0" smtClean="0"/>
                    </a:p>
                    <a:p>
                      <a:pPr algn="l"/>
                      <a:r>
                        <a:rPr lang="ru-RU" baseline="0" dirty="0" smtClean="0"/>
                        <a:t>                       Студент группы ИС-22А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Руководитель:</a:t>
                      </a:r>
                      <a:r>
                        <a:rPr lang="ru-RU" baseline="0" dirty="0" smtClean="0"/>
                        <a:t> Иванов Илья Александрович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76427313"/>
                  </a:ext>
                </a:extLst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5313218" y="6026360"/>
            <a:ext cx="156556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340" marR="180340" algn="just">
              <a:spcBef>
                <a:spcPts val="600"/>
              </a:spcBef>
              <a:spcAft>
                <a:spcPts val="0"/>
              </a:spcAft>
            </a:pP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Заволжье</a:t>
            </a:r>
          </a:p>
          <a:p>
            <a:pPr marL="180340" marR="180340" algn="ctr">
              <a:spcBef>
                <a:spcPts val="600"/>
              </a:spcBef>
              <a:spcAft>
                <a:spcPts val="0"/>
              </a:spcAft>
            </a:pP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xmlns="" val="42905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450850"/>
            <a:ext cx="12192000" cy="758825"/>
          </a:xfrm>
          <a:prstGeom prst="rect">
            <a:avLst/>
          </a:prstGeom>
          <a:solidFill>
            <a:srgbClr val="1E202C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smtClean="0">
                <a:solidFill>
                  <a:schemeClr val="bg1"/>
                </a:solidFill>
              </a:rPr>
              <a:t>Программные модули</a:t>
            </a:r>
            <a:endParaRPr lang="ru-RU" sz="4000" dirty="0" smtClean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289" y="1293813"/>
            <a:ext cx="3363912" cy="2523109"/>
          </a:xfrm>
          <a:prstGeom prst="rect">
            <a:avLst/>
          </a:prstGeom>
          <a:noFill/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62350" y="1319213"/>
            <a:ext cx="3754210" cy="2509837"/>
          </a:xfrm>
          <a:prstGeom prst="rect">
            <a:avLst/>
          </a:prstGeom>
          <a:noFill/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62825" y="1319214"/>
            <a:ext cx="3752850" cy="2508928"/>
          </a:xfrm>
          <a:prstGeom prst="rect">
            <a:avLst/>
          </a:prstGeom>
          <a:noFill/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3351" y="3922714"/>
            <a:ext cx="3367380" cy="2525711"/>
          </a:xfrm>
          <a:prstGeom prst="rect">
            <a:avLst/>
          </a:prstGeom>
          <a:noFill/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00875" y="3914775"/>
            <a:ext cx="2466975" cy="1233488"/>
          </a:xfrm>
          <a:prstGeom prst="rect">
            <a:avLst/>
          </a:prstGeom>
          <a:noFill/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572625" y="5051425"/>
            <a:ext cx="2324100" cy="1549400"/>
          </a:xfrm>
          <a:prstGeom prst="rect">
            <a:avLst/>
          </a:prstGeom>
          <a:noFill/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551239" y="3922713"/>
            <a:ext cx="3405480" cy="25542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54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450850"/>
            <a:ext cx="12192000" cy="758825"/>
          </a:xfrm>
          <a:prstGeom prst="rect">
            <a:avLst/>
          </a:prstGeom>
          <a:solidFill>
            <a:srgbClr val="1E202C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Программные модули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764" y="1274763"/>
            <a:ext cx="2982912" cy="2237339"/>
          </a:xfrm>
          <a:prstGeom prst="rect">
            <a:avLst/>
          </a:prstGeom>
          <a:noFill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60714" y="1265238"/>
            <a:ext cx="3001961" cy="2251627"/>
          </a:xfrm>
          <a:prstGeom prst="rect">
            <a:avLst/>
          </a:prstGeom>
          <a:noFill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99189" y="1265238"/>
            <a:ext cx="3024506" cy="2268537"/>
          </a:xfrm>
          <a:prstGeom prst="rect">
            <a:avLst/>
          </a:prstGeom>
          <a:noFill/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3350" y="3614738"/>
            <a:ext cx="2966204" cy="1833561"/>
          </a:xfrm>
          <a:prstGeom prst="rect">
            <a:avLst/>
          </a:prstGeom>
          <a:noFill/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52774" y="3633788"/>
            <a:ext cx="2971801" cy="1837021"/>
          </a:xfrm>
          <a:prstGeom prst="rect">
            <a:avLst/>
          </a:prstGeom>
          <a:noFill/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39049" y="3690629"/>
            <a:ext cx="2914857" cy="2186295"/>
          </a:xfrm>
          <a:prstGeom prst="rect">
            <a:avLst/>
          </a:prstGeom>
          <a:noFill/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172200" y="3633157"/>
            <a:ext cx="1330409" cy="2996244"/>
          </a:xfrm>
          <a:prstGeom prst="rect">
            <a:avLst/>
          </a:prstGeom>
          <a:noFill/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275764" y="1265239"/>
            <a:ext cx="2834018" cy="22494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0732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0" y="450850"/>
            <a:ext cx="12192000" cy="758825"/>
          </a:xfrm>
          <a:prstGeom prst="rect">
            <a:avLst/>
          </a:prstGeom>
          <a:solidFill>
            <a:srgbClr val="1E202C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Применяемые меры защиты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1203110"/>
            <a:ext cx="3009029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50000"/>
              </a:lnSpc>
              <a:spcAft>
                <a:spcPts val="0"/>
              </a:spcAft>
              <a:tabLst>
                <a:tab pos="450215" algn="l"/>
                <a:tab pos="900430" algn="l"/>
                <a:tab pos="990600" algn="l"/>
              </a:tabLs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Разграничение прав доступа</a:t>
            </a:r>
            <a:endParaRPr lang="ru-RU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044465" y="1284790"/>
            <a:ext cx="3243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Скрытие пароля при его вводе 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371725" y="2584091"/>
            <a:ext cx="4714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Блокировка некорректного ввода данных или некорректных действий пользователя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" y="1604964"/>
            <a:ext cx="1952625" cy="2482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4238" y="1628775"/>
            <a:ext cx="2371725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Прямоугольник 18"/>
          <p:cNvSpPr/>
          <p:nvPr/>
        </p:nvSpPr>
        <p:spPr>
          <a:xfrm>
            <a:off x="6302015" y="1227640"/>
            <a:ext cx="3628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Проверка на обязательность полей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1562101"/>
            <a:ext cx="2390775" cy="120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Прямоугольник 20"/>
          <p:cNvSpPr/>
          <p:nvPr/>
        </p:nvSpPr>
        <p:spPr>
          <a:xfrm>
            <a:off x="0" y="4761415"/>
            <a:ext cx="56201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При неудачной попытке авторизации 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система выдает сообщение о неудавшейся авторизации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51" y="5476875"/>
            <a:ext cx="1866900" cy="1226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47926" y="5464175"/>
            <a:ext cx="2800350" cy="1254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33775" y="3209925"/>
            <a:ext cx="2476500" cy="1238250"/>
          </a:xfrm>
          <a:prstGeom prst="rect">
            <a:avLst/>
          </a:prstGeom>
          <a:noFill/>
        </p:spPr>
      </p:pic>
      <p:sp>
        <p:nvSpPr>
          <p:cNvPr id="26" name="Прямоугольник 25"/>
          <p:cNvSpPr/>
          <p:nvPr/>
        </p:nvSpPr>
        <p:spPr>
          <a:xfrm>
            <a:off x="6257925" y="3946166"/>
            <a:ext cx="43053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При повторной авторизации требуется заполнение полей логина и пароля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581900" y="4536301"/>
            <a:ext cx="1714500" cy="217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7" name="Picture 1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715501" y="2695575"/>
            <a:ext cx="2209800" cy="1250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Прямоугольник 30"/>
          <p:cNvSpPr/>
          <p:nvPr/>
        </p:nvSpPr>
        <p:spPr>
          <a:xfrm>
            <a:off x="9382125" y="1803041"/>
            <a:ext cx="28098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Выход из программы 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осуществляется с формы </a:t>
            </a:r>
          </a:p>
          <a:p>
            <a:pPr algn="ctr"/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авторизации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3816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90575" y="1519706"/>
            <a:ext cx="107061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0385"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В ходе выполнения курсового проекта была создана автоматизированная информационная система по ведению базы ресторана европейской кухни на базе платформы .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NET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, отвечающая поставленным требованиям.</a:t>
            </a:r>
            <a:endParaRPr lang="ru-RU" sz="2000" dirty="0" smtClean="0">
              <a:latin typeface="Times New Roman" pitchFamily="18" charset="0"/>
              <a:ea typeface="Times New Roman" panose="02020603050405020304" pitchFamily="18" charset="0"/>
              <a:cs typeface="Times New Roman" pitchFamily="18" charset="0"/>
            </a:endParaRPr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0" y="450850"/>
            <a:ext cx="12192000" cy="758825"/>
          </a:xfrm>
          <a:prstGeom prst="rect">
            <a:avLst/>
          </a:prstGeom>
          <a:solidFill>
            <a:srgbClr val="1E202C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Заключение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81051" y="3185484"/>
            <a:ext cx="107061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40385"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Созданный программный продукт полностью удовлетворяет поставленным задачам.</a:t>
            </a:r>
          </a:p>
          <a:p>
            <a:pPr indent="540385" algn="just">
              <a:lnSpc>
                <a:spcPct val="150000"/>
              </a:lnSpc>
              <a:spcAft>
                <a:spcPts val="0"/>
              </a:spcAft>
            </a:pPr>
            <a:endParaRPr lang="ru-RU" sz="2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540385" algn="just">
              <a:lnSpc>
                <a:spcPct val="150000"/>
              </a:lnSpc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 дальнейшем планируется усовершенствования программы. Добавление функций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 реализация механизма ввода </a:t>
            </a:r>
            <a:r>
              <a:rPr lang="ru-RU" sz="20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капчи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реализация пагинации на формах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реализация функций импорта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экспорта данных и резервного копирования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 реализация функций работы с ингредиентами блюд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поставщиками и складами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при работе со складами использовать КЛАДР</a:t>
            </a:r>
            <a:r>
              <a:rPr lang="ru-RU" sz="20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Сам программный код будет модернизирован.</a:t>
            </a:r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226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" y="2064183"/>
            <a:ext cx="12192000" cy="1540482"/>
          </a:xfrm>
          <a:solidFill>
            <a:srgbClr val="1E202C"/>
          </a:solidFill>
        </p:spPr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КУРСОВОЙ ПРОЕКТ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47454" y="3756280"/>
            <a:ext cx="7897091" cy="1175153"/>
          </a:xfrm>
        </p:spPr>
        <p:txBody>
          <a:bodyPr/>
          <a:lstStyle/>
          <a:p>
            <a:r>
              <a:rPr lang="ru-RU" b="1" dirty="0" smtClean="0">
                <a:solidFill>
                  <a:srgbClr val="002060"/>
                </a:solidFill>
              </a:rPr>
              <a:t>Тема: </a:t>
            </a:r>
            <a:r>
              <a:rPr lang="ru-RU" b="1" dirty="0" smtClean="0"/>
              <a:t>Разработка автоматизированной информационной системы ресторана европейской кухни на базе платформы .NET.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048000" y="202935"/>
            <a:ext cx="66692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Министерство </a:t>
            </a:r>
            <a:r>
              <a:rPr lang="ru-RU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образования и науки Нижегородской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области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Государственное бюджетное профессиональное </a:t>
            </a:r>
            <a:b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образовательное учреждение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«Заволжский автомоторный техникум»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(ГБПОУ ЗАМТ)</a:t>
            </a:r>
            <a:endParaRPr lang="ru-RU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66425014"/>
              </p:ext>
            </p:extLst>
          </p:nvPr>
        </p:nvGraphicFramePr>
        <p:xfrm>
          <a:off x="858541" y="5083049"/>
          <a:ext cx="10723419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77765">
                  <a:extLst>
                    <a:ext uri="{9D8B030D-6E8A-4147-A177-3AD203B41FA5}">
                      <a16:colId xmlns:a16="http://schemas.microsoft.com/office/drawing/2014/main" xmlns="" val="856406293"/>
                    </a:ext>
                  </a:extLst>
                </a:gridCol>
                <a:gridCol w="5145654">
                  <a:extLst>
                    <a:ext uri="{9D8B030D-6E8A-4147-A177-3AD203B41FA5}">
                      <a16:colId xmlns:a16="http://schemas.microsoft.com/office/drawing/2014/main" xmlns="" val="3577592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 smtClean="0"/>
                        <a:t>Выполнил: </a:t>
                      </a:r>
                      <a:r>
                        <a:rPr lang="ru-RU" baseline="0" dirty="0" err="1" smtClean="0"/>
                        <a:t>Мудров</a:t>
                      </a:r>
                      <a:r>
                        <a:rPr lang="ru-RU" baseline="0" dirty="0" smtClean="0"/>
                        <a:t> Максим Андреевич</a:t>
                      </a:r>
                      <a:endParaRPr lang="ru-RU" dirty="0" smtClean="0"/>
                    </a:p>
                    <a:p>
                      <a:pPr algn="l"/>
                      <a:r>
                        <a:rPr lang="ru-RU" baseline="0" dirty="0" smtClean="0"/>
                        <a:t>                       Студент группы ИС-2</a:t>
                      </a:r>
                      <a:r>
                        <a:rPr lang="en-US" baseline="0" dirty="0" smtClean="0"/>
                        <a:t>2</a:t>
                      </a:r>
                      <a:r>
                        <a:rPr lang="ru-RU" baseline="0" dirty="0" smtClean="0"/>
                        <a:t>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ru-RU" dirty="0" smtClean="0"/>
                        <a:t>Руководитель:</a:t>
                      </a:r>
                      <a:r>
                        <a:rPr lang="ru-RU" baseline="0" dirty="0" smtClean="0"/>
                        <a:t> Иванов Илья Александрович</a:t>
                      </a:r>
                      <a:endParaRPr lang="ru-R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76427313"/>
                  </a:ext>
                </a:extLst>
              </a:tr>
            </a:tbl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5313218" y="6026360"/>
            <a:ext cx="156556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340" marR="180340" algn="just">
              <a:spcBef>
                <a:spcPts val="600"/>
              </a:spcBef>
              <a:spcAft>
                <a:spcPts val="0"/>
              </a:spcAft>
            </a:pP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Заволжье</a:t>
            </a:r>
          </a:p>
          <a:p>
            <a:pPr marL="180340" marR="180340" algn="ctr">
              <a:spcBef>
                <a:spcPts val="600"/>
              </a:spcBef>
              <a:spcAft>
                <a:spcPts val="0"/>
              </a:spcAft>
            </a:pP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xmlns="" val="42905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450850"/>
            <a:ext cx="12192000" cy="758825"/>
          </a:xfrm>
          <a:solidFill>
            <a:srgbClr val="1E202C"/>
          </a:solidFill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Актуальность темы</a:t>
            </a:r>
            <a:endParaRPr lang="ru-RU" sz="4000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2450" y="1446662"/>
            <a:ext cx="11087100" cy="4013200"/>
          </a:xfrm>
        </p:spPr>
        <p:txBody>
          <a:bodyPr>
            <a:noAutofit/>
          </a:bodyPr>
          <a:lstStyle/>
          <a:p>
            <a:pPr marL="0" indent="54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В современной ресторанной индустрии, характеризующейся высокой конкуренцией и динамичным развитием, автоматизация бизнес-процессов является необходимым условием для обеспечения операционной эффективности, контроля качества и повышения уровня обслуживания. Рестораны европейской кухни, предлагающие сложное и сезонное меню, сталкиваются с особыми управленческими задачами: необходимостью точного учета разнообразных ингредиентов, контроля себестоимости блюд, управления заказами и персоналом, а также анализа клиентских предпочтений.</a:t>
            </a:r>
          </a:p>
          <a:p>
            <a:pPr marL="0" indent="5400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2600" dirty="0" smtClean="0">
                <a:latin typeface="Times New Roman" pitchFamily="18" charset="0"/>
                <a:cs typeface="Times New Roman" pitchFamily="18" charset="0"/>
              </a:rPr>
              <a:t>В настоящее время успешное функционирование ресторана невозможно без применения специализированного программного обеспечения, которое интегрирует ключевые операции в единую информационную систему </a:t>
            </a:r>
            <a:endParaRPr lang="ru-RU" sz="2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011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 descr="logotip-postgresq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335" y="4401010"/>
            <a:ext cx="1577691" cy="1754132"/>
          </a:xfrm>
          <a:prstGeom prst="rect">
            <a:avLst/>
          </a:prstGeom>
        </p:spPr>
      </p:pic>
      <p:pic>
        <p:nvPicPr>
          <p:cNvPr id="14" name="Рисунок 13" descr="Kotlin_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67" y="4685446"/>
            <a:ext cx="1087557" cy="1087557"/>
          </a:xfrm>
          <a:prstGeom prst="rect">
            <a:avLst/>
          </a:prstGeom>
        </p:spPr>
      </p:pic>
      <p:pic>
        <p:nvPicPr>
          <p:cNvPr id="13" name="Рисунок 12" descr="imag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876" y="2207312"/>
            <a:ext cx="1239886" cy="1239886"/>
          </a:xfrm>
          <a:prstGeom prst="rect">
            <a:avLst/>
          </a:prstGeom>
        </p:spPr>
      </p:pic>
      <p:pic>
        <p:nvPicPr>
          <p:cNvPr id="12" name="Рисунок 11" descr="Sharpdevelop_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5524" y="2129486"/>
            <a:ext cx="1151054" cy="1316333"/>
          </a:xfrm>
          <a:prstGeom prst="rect">
            <a:avLst/>
          </a:prstGeom>
        </p:spPr>
      </p:pic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254000"/>
            <a:ext cx="12192000" cy="955675"/>
          </a:xfrm>
          <a:solidFill>
            <a:srgbClr val="1E202C"/>
          </a:solidFill>
        </p:spPr>
        <p:txBody>
          <a:bodyPr>
            <a:normAutofit fontScale="90000"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Обоснование выбора среды разработки и </a:t>
            </a:r>
            <a:r>
              <a:rPr lang="ru-RU" sz="4000" dirty="0">
                <a:solidFill>
                  <a:schemeClr val="bg1"/>
                </a:solidFill>
              </a:rPr>
              <a:t>способа организации входных и выходных данных</a:t>
            </a:r>
          </a:p>
        </p:txBody>
      </p:sp>
      <p:pic>
        <p:nvPicPr>
          <p:cNvPr id="1026" name="Picture 2" descr="https://miro.medium.com/max/1200/1*sXIXxTtZPaylbQMgsbI4G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32716" y="1729328"/>
            <a:ext cx="3624133" cy="17063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ogo-download.com/wp-content/data/images/png/C++-logo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054" t="14795" r="29175" b="15280"/>
          <a:stretch/>
        </p:blipFill>
        <p:spPr bwMode="auto">
          <a:xfrm>
            <a:off x="3611455" y="4561119"/>
            <a:ext cx="1194874" cy="133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miro.medium.com/max/1200/1*w0u2TZpEp3WfKMrlL5jTSw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585" t="20641" r="25489" b="15409"/>
          <a:stretch/>
        </p:blipFill>
        <p:spPr bwMode="auto">
          <a:xfrm>
            <a:off x="1805330" y="3892838"/>
            <a:ext cx="2236641" cy="25203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i0.wp.com/losst.ru/wp-content/uploads/2016/12/sqlit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26963" y="4705764"/>
            <a:ext cx="1880807" cy="125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2" descr="https://24x7servermanagement.com/wp-content/uploads/2016/09/mysql-log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14589" y="4335444"/>
            <a:ext cx="3269524" cy="1784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71770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450850"/>
            <a:ext cx="12192000" cy="758825"/>
          </a:xfrm>
          <a:solidFill>
            <a:srgbClr val="1E202C"/>
          </a:solidFill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Диаграмма вариантов использования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2" name="Picture 2" descr="Диаграмма использования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5467" y="1364776"/>
            <a:ext cx="9921923" cy="5143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27146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450850"/>
            <a:ext cx="12192000" cy="758825"/>
          </a:xfrm>
          <a:solidFill>
            <a:srgbClr val="1E202C"/>
          </a:solidFill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Диаграмма деятельности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Диаграмма деятельности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1193" y="1433011"/>
            <a:ext cx="11344259" cy="5076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19031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450850"/>
            <a:ext cx="12192000" cy="758825"/>
          </a:xfrm>
          <a:solidFill>
            <a:srgbClr val="1E202C"/>
          </a:solidFill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Структура БД – </a:t>
            </a:r>
            <a:r>
              <a:rPr lang="en-US" sz="4000" dirty="0" smtClean="0">
                <a:solidFill>
                  <a:schemeClr val="bg1"/>
                </a:solidFill>
              </a:rPr>
              <a:t>E</a:t>
            </a:r>
            <a:r>
              <a:rPr lang="en-US" sz="4000" dirty="0">
                <a:solidFill>
                  <a:schemeClr val="bg1"/>
                </a:solidFill>
              </a:rPr>
              <a:t>R</a:t>
            </a:r>
            <a:r>
              <a:rPr lang="ru-RU" sz="4000" dirty="0" smtClean="0">
                <a:solidFill>
                  <a:schemeClr val="bg1"/>
                </a:solidFill>
              </a:rPr>
              <a:t>-диаграмма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9994" y="1353833"/>
            <a:ext cx="8352430" cy="5504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1254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450850"/>
            <a:ext cx="12192000" cy="758825"/>
          </a:xfrm>
          <a:solidFill>
            <a:srgbClr val="1E202C"/>
          </a:solidFill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Программные модули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923" y="1317129"/>
            <a:ext cx="2083605" cy="2648526"/>
          </a:xfrm>
          <a:prstGeom prst="rect">
            <a:avLst/>
          </a:prstGeom>
          <a:noFill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1063" y="1337363"/>
            <a:ext cx="3490179" cy="2617816"/>
          </a:xfrm>
          <a:prstGeom prst="rect">
            <a:avLst/>
          </a:prstGeom>
          <a:noFill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13131" y="1323716"/>
            <a:ext cx="3476529" cy="2607577"/>
          </a:xfrm>
          <a:prstGeom prst="rect">
            <a:avLst/>
          </a:prstGeom>
          <a:noFill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74895" y="4060091"/>
            <a:ext cx="3476531" cy="2607579"/>
          </a:xfrm>
          <a:prstGeom prst="rect">
            <a:avLst/>
          </a:prstGeom>
          <a:noFill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23314" y="4053267"/>
            <a:ext cx="3493742" cy="26204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58585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0" y="450850"/>
            <a:ext cx="12192000" cy="758825"/>
          </a:xfrm>
          <a:solidFill>
            <a:srgbClr val="1E202C"/>
          </a:solidFill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solidFill>
                  <a:schemeClr val="bg1"/>
                </a:solidFill>
              </a:rPr>
              <a:t>Программные модули</a:t>
            </a:r>
            <a:endParaRPr lang="ru-RU" sz="4000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717" y="1323715"/>
            <a:ext cx="3380996" cy="2535923"/>
          </a:xfrm>
          <a:prstGeom prst="rect">
            <a:avLst/>
          </a:prstGeom>
          <a:noFill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47826" y="1322742"/>
            <a:ext cx="3931300" cy="2539573"/>
          </a:xfrm>
          <a:prstGeom prst="rect">
            <a:avLst/>
          </a:prstGeom>
          <a:noFill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14862" y="1322744"/>
            <a:ext cx="3949510" cy="2551337"/>
          </a:xfrm>
          <a:prstGeom prst="rect">
            <a:avLst/>
          </a:prstGeom>
          <a:noFill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85989" y="4099282"/>
            <a:ext cx="2857500" cy="2314575"/>
          </a:xfrm>
          <a:prstGeom prst="rect">
            <a:avLst/>
          </a:prstGeom>
          <a:noFill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2824" y="4045691"/>
            <a:ext cx="3399051" cy="2549465"/>
          </a:xfrm>
          <a:prstGeom prst="rect">
            <a:avLst/>
          </a:prstGeom>
          <a:noFill/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789363" y="4065588"/>
            <a:ext cx="3459162" cy="25447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8861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0" y="450850"/>
            <a:ext cx="12192000" cy="758825"/>
          </a:xfrm>
          <a:prstGeom prst="rect">
            <a:avLst/>
          </a:prstGeom>
          <a:solidFill>
            <a:srgbClr val="1E202C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smtClean="0">
                <a:solidFill>
                  <a:schemeClr val="bg1"/>
                </a:solidFill>
              </a:rPr>
              <a:t>Программные модули</a:t>
            </a:r>
            <a:endParaRPr lang="ru-RU" sz="4000" dirty="0" smtClean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14726" y="1295401"/>
            <a:ext cx="1978586" cy="2438399"/>
          </a:xfrm>
          <a:prstGeom prst="rect">
            <a:avLst/>
          </a:prstGeom>
          <a:noFill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764" y="1284289"/>
            <a:ext cx="3240390" cy="2430461"/>
          </a:xfrm>
          <a:prstGeom prst="rect">
            <a:avLst/>
          </a:prstGeom>
          <a:noFill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1014" y="1322389"/>
            <a:ext cx="3202293" cy="2401886"/>
          </a:xfrm>
          <a:prstGeom prst="rect">
            <a:avLst/>
          </a:prstGeom>
          <a:noFill/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18564" y="1350963"/>
            <a:ext cx="3151498" cy="2363787"/>
          </a:xfrm>
          <a:prstGeom prst="rect">
            <a:avLst/>
          </a:prstGeom>
          <a:noFill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1925" y="3795713"/>
            <a:ext cx="2161831" cy="2747961"/>
          </a:xfrm>
          <a:prstGeom prst="rect">
            <a:avLst/>
          </a:prstGeom>
          <a:noFill/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46714" y="3884614"/>
            <a:ext cx="3672161" cy="2754312"/>
          </a:xfrm>
          <a:prstGeom prst="rect">
            <a:avLst/>
          </a:prstGeom>
          <a:noFill/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182100" y="3838575"/>
            <a:ext cx="2693670" cy="1924050"/>
          </a:xfrm>
          <a:prstGeom prst="rect">
            <a:avLst/>
          </a:prstGeom>
          <a:noFill/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398714" y="3786188"/>
            <a:ext cx="2992436" cy="26745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377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405</TotalTime>
  <Words>343</Words>
  <Application>Microsoft Office PowerPoint</Application>
  <PresentationFormat>Произвольный</PresentationFormat>
  <Paragraphs>50</Paragraphs>
  <Slides>14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Тема Office</vt:lpstr>
      <vt:lpstr>КУРСОВОЙ ПРОЕКТ</vt:lpstr>
      <vt:lpstr>Актуальность темы</vt:lpstr>
      <vt:lpstr>Обоснование выбора среды разработки и способа организации входных и выходных данных</vt:lpstr>
      <vt:lpstr>Диаграмма вариантов использования</vt:lpstr>
      <vt:lpstr>Диаграмма деятельности</vt:lpstr>
      <vt:lpstr>Структура БД – ER-диаграмма</vt:lpstr>
      <vt:lpstr>Программные модули</vt:lpstr>
      <vt:lpstr>Программные модули</vt:lpstr>
      <vt:lpstr>Слайд 9</vt:lpstr>
      <vt:lpstr>Слайд 10</vt:lpstr>
      <vt:lpstr>Слайд 11</vt:lpstr>
      <vt:lpstr>Слайд 12</vt:lpstr>
      <vt:lpstr>Слайд 13</vt:lpstr>
      <vt:lpstr>КУРСОВОЙ ПРОЕКТ</vt:lpstr>
    </vt:vector>
  </TitlesOfParts>
  <Company>SPecialiST RePack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student243</cp:lastModifiedBy>
  <cp:revision>39</cp:revision>
  <dcterms:created xsi:type="dcterms:W3CDTF">2022-06-15T10:15:27Z</dcterms:created>
  <dcterms:modified xsi:type="dcterms:W3CDTF">2025-12-10T09:05:27Z</dcterms:modified>
</cp:coreProperties>
</file>